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ko-KR" altLang="en-US"/>
              <a:t>마스터 제목 스타일 편집</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ko-KR" altLang="en-US"/>
              <a:t>마스터 제목 스타일 편집</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fld id="{96DFF08F-DC6B-4601-B491-B0F83F6DD2DA}" type="datetimeFigureOut">
              <a:rPr lang="en-US" dirty="0"/>
              <a:t>3/23/2020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1097280" y="2582335"/>
            <a:ext cx="4937760" cy="328676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6217920" y="2582334"/>
            <a:ext cx="4937760" cy="328676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3/23/2020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ko-KR" altLang="en-US"/>
              <a:t>마스터 제목 스타일 편집</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 편집</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3/23/2020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96DFF08F-DC6B-4601-B491-B0F83F6DD2DA}" type="datetimeFigureOut">
              <a:rPr lang="en-US" dirty="0"/>
              <a:t>3/23/2020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3/23/2020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1"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1"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a:t>What is Plot?</a:t>
            </a:r>
            <a:endParaRPr lang="ko-KR" altLang="en-US" dirty="0"/>
          </a:p>
        </p:txBody>
      </p:sp>
      <p:sp>
        <p:nvSpPr>
          <p:cNvPr id="3" name="부제목 2"/>
          <p:cNvSpPr>
            <a:spLocks noGrp="1"/>
          </p:cNvSpPr>
          <p:nvPr>
            <p:ph type="subTitle" idx="1"/>
          </p:nvPr>
        </p:nvSpPr>
        <p:spPr/>
        <p:txBody>
          <a:bodyPr>
            <a:normAutofit/>
          </a:bodyPr>
          <a:lstStyle/>
          <a:p>
            <a:r>
              <a:rPr lang="en-US" altLang="ko-KR" dirty="0"/>
              <a:t>Introduction to English Literature 04</a:t>
            </a:r>
          </a:p>
          <a:p>
            <a:r>
              <a:rPr lang="en-US" altLang="ko-KR" dirty="0"/>
              <a:t>March 24, 2020</a:t>
            </a:r>
          </a:p>
          <a:p>
            <a:endParaRPr lang="ko-KR" altLang="en-US" dirty="0"/>
          </a:p>
          <a:p>
            <a:endParaRPr lang="ko-KR" altLang="en-US" dirty="0"/>
          </a:p>
        </p:txBody>
      </p:sp>
      <p:pic>
        <p:nvPicPr>
          <p:cNvPr id="4" name="오디오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4420975"/>
      </p:ext>
    </p:extLst>
  </p:cSld>
  <p:clrMapOvr>
    <a:masterClrMapping/>
  </p:clrMapOvr>
  <mc:AlternateContent xmlns:mc="http://schemas.openxmlformats.org/markup-compatibility/2006">
    <mc:Choice xmlns:p14="http://schemas.microsoft.com/office/powerpoint/2010/main" Requires="p14">
      <p:transition spd="slow" p14:dur="2000" advTm="45598"/>
    </mc:Choice>
    <mc:Fallback>
      <p:transition spd="slow" advTm="4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42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r>
              <a:rPr lang="en-US" altLang="ko-KR" dirty="0"/>
              <a:t>What is Plot?</a:t>
            </a:r>
            <a:endParaRPr lang="ko-KR" altLang="en-US" dirty="0"/>
          </a:p>
        </p:txBody>
      </p:sp>
      <p:sp>
        <p:nvSpPr>
          <p:cNvPr id="5" name="내용 개체 틀 4"/>
          <p:cNvSpPr>
            <a:spLocks noGrp="1"/>
          </p:cNvSpPr>
          <p:nvPr>
            <p:ph idx="1"/>
          </p:nvPr>
        </p:nvSpPr>
        <p:spPr/>
        <p:txBody>
          <a:bodyPr/>
          <a:lstStyle/>
          <a:p>
            <a:pPr>
              <a:buFont typeface="Wingdings" panose="05000000000000000000" pitchFamily="2" charset="2"/>
              <a:buChar char="l"/>
            </a:pPr>
            <a:r>
              <a:rPr lang="en-US" altLang="ko-KR" dirty="0"/>
              <a:t> Action: the events recounted in a fictional work.</a:t>
            </a:r>
          </a:p>
          <a:p>
            <a:pPr>
              <a:buFont typeface="Wingdings" panose="05000000000000000000" pitchFamily="2" charset="2"/>
              <a:buChar char="l"/>
            </a:pPr>
            <a:r>
              <a:rPr lang="en-US" altLang="ko-KR" dirty="0"/>
              <a:t> Plot:  </a:t>
            </a:r>
            <a:r>
              <a:rPr lang="en-US" altLang="ko-KR" dirty="0">
                <a:solidFill>
                  <a:srgbClr val="FF0000"/>
                </a:solidFill>
              </a:rPr>
              <a:t>the way the author sequences and paces the events </a:t>
            </a:r>
            <a:r>
              <a:rPr lang="en-US" altLang="ko-KR" dirty="0"/>
              <a:t>so as to shape our response and interpretation. </a:t>
            </a:r>
          </a:p>
          <a:p>
            <a:pPr>
              <a:buFont typeface="Wingdings" panose="05000000000000000000" pitchFamily="2" charset="2"/>
              <a:buChar char="l"/>
            </a:pPr>
            <a:r>
              <a:rPr lang="en-US" altLang="ko-KR" dirty="0"/>
              <a:t> Plot is </a:t>
            </a:r>
            <a:r>
              <a:rPr lang="en-US" altLang="ko-KR" dirty="0">
                <a:solidFill>
                  <a:srgbClr val="FF0000"/>
                </a:solidFill>
              </a:rPr>
              <a:t>a structured story</a:t>
            </a:r>
            <a:r>
              <a:rPr lang="en-US" altLang="ko-KR" dirty="0"/>
              <a:t>.</a:t>
            </a:r>
          </a:p>
          <a:p>
            <a:pPr>
              <a:buFont typeface="Wingdings" panose="05000000000000000000" pitchFamily="2" charset="2"/>
              <a:buChar char="l"/>
            </a:pPr>
            <a:r>
              <a:rPr lang="en-US" altLang="ko-KR" dirty="0"/>
              <a:t> sequencing: the precise order in which events are related.</a:t>
            </a:r>
          </a:p>
          <a:p>
            <a:pPr>
              <a:buFont typeface="Wingdings" panose="05000000000000000000" pitchFamily="2" charset="2"/>
              <a:buChar char="l"/>
            </a:pPr>
            <a:r>
              <a:rPr lang="en-US" altLang="ko-KR" dirty="0"/>
              <a:t> </a:t>
            </a:r>
            <a:r>
              <a:rPr lang="en-US" altLang="ko-KR" i="1" dirty="0">
                <a:solidFill>
                  <a:srgbClr val="FF0000"/>
                </a:solidFill>
              </a:rPr>
              <a:t>in medias res</a:t>
            </a:r>
            <a:r>
              <a:rPr lang="en-US" altLang="ko-KR" dirty="0"/>
              <a:t>(“in the middle of things”): beginning in the middle of the action.</a:t>
            </a:r>
          </a:p>
          <a:p>
            <a:pPr>
              <a:buFont typeface="Wingdings" panose="05000000000000000000" pitchFamily="2" charset="2"/>
              <a:buChar char="l"/>
            </a:pPr>
            <a:r>
              <a:rPr lang="en-US" altLang="ko-KR" dirty="0">
                <a:solidFill>
                  <a:srgbClr val="FF0000"/>
                </a:solidFill>
              </a:rPr>
              <a:t> flashbacks </a:t>
            </a:r>
            <a:r>
              <a:rPr lang="en-US" altLang="ko-KR" dirty="0"/>
              <a:t>vs. </a:t>
            </a:r>
            <a:r>
              <a:rPr lang="en-US" altLang="ko-KR" dirty="0" err="1"/>
              <a:t>flashforward</a:t>
            </a:r>
            <a:r>
              <a:rPr lang="en-US" altLang="ko-KR" dirty="0"/>
              <a:t>: recounting backwards or forwards in time.</a:t>
            </a:r>
          </a:p>
          <a:p>
            <a:pPr>
              <a:buFont typeface="Wingdings" panose="05000000000000000000" pitchFamily="2" charset="2"/>
              <a:buChar char="l"/>
            </a:pPr>
            <a:r>
              <a:rPr lang="en-US" altLang="ko-KR" dirty="0"/>
              <a:t> </a:t>
            </a:r>
            <a:r>
              <a:rPr lang="en-US" altLang="ko-KR" dirty="0">
                <a:solidFill>
                  <a:srgbClr val="FF0000"/>
                </a:solidFill>
              </a:rPr>
              <a:t>foreshadowing</a:t>
            </a:r>
            <a:r>
              <a:rPr lang="en-US" altLang="ko-KR" dirty="0"/>
              <a:t>: giving subtle clues or hints about what will happen later in the story.</a:t>
            </a:r>
          </a:p>
          <a:p>
            <a:pPr>
              <a:buFont typeface="Wingdings" panose="05000000000000000000" pitchFamily="2" charset="2"/>
              <a:buChar char="l"/>
            </a:pPr>
            <a:r>
              <a:rPr lang="en-US" altLang="ko-KR" dirty="0"/>
              <a:t> subplot: second plot coexisting with the main plot in a story. </a:t>
            </a:r>
            <a:endParaRPr lang="ko-KR" altLang="en-US" dirty="0"/>
          </a:p>
        </p:txBody>
      </p:sp>
      <p:pic>
        <p:nvPicPr>
          <p:cNvPr id="3" name="오디오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9713966"/>
      </p:ext>
    </p:extLst>
  </p:cSld>
  <p:clrMapOvr>
    <a:masterClrMapping/>
  </p:clrMapOvr>
  <mc:AlternateContent xmlns:mc="http://schemas.openxmlformats.org/markup-compatibility/2006">
    <mc:Choice xmlns:p14="http://schemas.microsoft.com/office/powerpoint/2010/main" Requires="p14">
      <p:transition spd="slow" p14:dur="2000" advTm="569385"/>
    </mc:Choice>
    <mc:Fallback>
      <p:transition spd="slow" advTm="56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r>
              <a:rPr lang="en-US" altLang="ko-KR" dirty="0"/>
              <a:t>LINDA BREWER</a:t>
            </a:r>
            <a:br>
              <a:rPr lang="en-US" altLang="ko-KR" dirty="0"/>
            </a:br>
            <a:r>
              <a:rPr lang="en-US" altLang="ko-KR" dirty="0"/>
              <a:t>20/20</a:t>
            </a:r>
            <a:endParaRPr lang="ko-KR" altLang="en-US" dirty="0"/>
          </a:p>
        </p:txBody>
      </p:sp>
      <p:sp>
        <p:nvSpPr>
          <p:cNvPr id="5" name="내용 개체 틀 4"/>
          <p:cNvSpPr>
            <a:spLocks noGrp="1"/>
          </p:cNvSpPr>
          <p:nvPr>
            <p:ph idx="1"/>
          </p:nvPr>
        </p:nvSpPr>
        <p:spPr/>
        <p:txBody>
          <a:bodyPr>
            <a:normAutofit fontScale="92500" lnSpcReduction="10000"/>
          </a:bodyPr>
          <a:lstStyle/>
          <a:p>
            <a:r>
              <a:rPr lang="en-US" altLang="ko-KR" dirty="0"/>
              <a:t>By the time they reached Indiana, Bill realized that Ruthie, his driving companion, was incapable of theoretical debate. She drove okay, she went halves on gas, etc., but she refused to argue. She didn’t seem to know how. Bill was used to East Coast women who disputed everything he said, every step of the way. Ruthie stuck to simple observation, like “Look, cows.” He chalked it up to the fact that she was from rural Ohio and thrilled to death to be anywhere else. She didn’t mind driving into the setting sun. </a:t>
            </a:r>
            <a:r>
              <a:rPr lang="en-US" altLang="ko-KR" dirty="0">
                <a:solidFill>
                  <a:srgbClr val="FF0000"/>
                </a:solidFill>
              </a:rPr>
              <a:t>The third evening out, Bill rested his eyes while she cruised along making the occasional announcement. “Indian paintbrush. A golden eagle.”</a:t>
            </a:r>
          </a:p>
          <a:p>
            <a:r>
              <a:rPr lang="en-US" altLang="ko-KR" dirty="0">
                <a:solidFill>
                  <a:srgbClr val="FF0000"/>
                </a:solidFill>
              </a:rPr>
              <a:t>Miles later he frowned. There was no Indian paintbrush, that he knew of, near Chicago. </a:t>
            </a:r>
            <a:r>
              <a:rPr lang="en-US" altLang="ko-KR" dirty="0">
                <a:solidFill>
                  <a:schemeClr val="accent2"/>
                </a:solidFill>
              </a:rPr>
              <a:t>The next evening, driving, Ruthie said, “I never thought I’d see a Bigfoot in real life.” Bill turned and looked at the side of the road streaming innocently out behind them. Two red spots winked back— reflectors nailed to a tree stump. “Ruthie, I’ll drive,” he said. She stopped the car and they changed places in the light of the evening star. </a:t>
            </a:r>
            <a:r>
              <a:rPr lang="en-US" altLang="ko-KR" dirty="0">
                <a:solidFill>
                  <a:schemeClr val="accent4"/>
                </a:solidFill>
              </a:rPr>
              <a:t>“I’m so glad I got to come with you,” Ruthie said. Her eyes were big, blue, and capable of seeing wonderful sights. A white buffalo near Fargo. A UFO above Twin Falls. A handsome genius in the person of Bill himself. </a:t>
            </a:r>
            <a:r>
              <a:rPr lang="en-US" altLang="ko-KR" dirty="0">
                <a:solidFill>
                  <a:srgbClr val="7030A0"/>
                </a:solidFill>
              </a:rPr>
              <a:t>This last vision came to her in Spokane and Bill decided to let it ride. </a:t>
            </a:r>
            <a:r>
              <a:rPr lang="ko-KR" altLang="en-US" dirty="0">
                <a:solidFill>
                  <a:srgbClr val="7030A0"/>
                </a:solidFill>
              </a:rPr>
              <a:t> </a:t>
            </a:r>
            <a:r>
              <a:rPr lang="en-US" altLang="ko-KR" dirty="0"/>
              <a:t>1996.</a:t>
            </a:r>
          </a:p>
        </p:txBody>
      </p:sp>
      <p:pic>
        <p:nvPicPr>
          <p:cNvPr id="2" name="오디오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6467164"/>
      </p:ext>
    </p:extLst>
  </p:cSld>
  <p:clrMapOvr>
    <a:masterClrMapping/>
  </p:clrMapOvr>
  <mc:AlternateContent xmlns:mc="http://schemas.openxmlformats.org/markup-compatibility/2006">
    <mc:Choice xmlns:p14="http://schemas.microsoft.com/office/powerpoint/2010/main" Requires="p14">
      <p:transition spd="slow" p14:dur="2000" advTm="1156219"/>
    </mc:Choice>
    <mc:Fallback>
      <p:transition spd="slow" advTm="1156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추억">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887</TotalTime>
  <Words>430</Words>
  <Application>Microsoft Office PowerPoint</Application>
  <PresentationFormat>와이드스크린</PresentationFormat>
  <Paragraphs>15</Paragraphs>
  <Slides>3</Slides>
  <Notes>0</Notes>
  <HiddenSlides>0</HiddenSlides>
  <MMClips>3</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3</vt:i4>
      </vt:variant>
    </vt:vector>
  </HeadingPairs>
  <TitlesOfParts>
    <vt:vector size="8" baseType="lpstr">
      <vt:lpstr>맑은 고딕</vt:lpstr>
      <vt:lpstr>Calibri</vt:lpstr>
      <vt:lpstr>Calibri Light</vt:lpstr>
      <vt:lpstr>Wingdings</vt:lpstr>
      <vt:lpstr>추억</vt:lpstr>
      <vt:lpstr>What is Plot?</vt:lpstr>
      <vt:lpstr>What is Plot?</vt:lpstr>
      <vt:lpstr>LINDA BREWER 20/20</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Plot?</dc:title>
  <dc:creator>u</dc:creator>
  <cp:lastModifiedBy>u</cp:lastModifiedBy>
  <cp:revision>24</cp:revision>
  <dcterms:created xsi:type="dcterms:W3CDTF">2020-03-20T07:05:23Z</dcterms:created>
  <dcterms:modified xsi:type="dcterms:W3CDTF">2020-03-23T12:56:21Z</dcterms:modified>
</cp:coreProperties>
</file>